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Lst>
  <p:sldSz cx="32918400" cy="43891200"/>
  <p:notesSz cx="6997700" cy="9271000"/>
  <p:custDataLst>
    <p:tags r:id="rId5"/>
  </p:custDataLst>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FF66"/>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7755" autoAdjust="0"/>
    <p:restoredTop sz="98908" autoAdjust="0"/>
  </p:normalViewPr>
  <p:slideViewPr>
    <p:cSldViewPr>
      <p:cViewPr>
        <p:scale>
          <a:sx n="33" d="100"/>
          <a:sy n="33" d="100"/>
        </p:scale>
        <p:origin x="-78" y="3588"/>
      </p:cViewPr>
      <p:guideLst>
        <p:guide orient="horz" pos="13824"/>
        <p:guide pos="10368"/>
      </p:guideLst>
    </p:cSldViewPr>
  </p:slideViewPr>
  <p:outlineViewPr>
    <p:cViewPr>
      <p:scale>
        <a:sx n="100" d="100"/>
        <a:sy n="100"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210789-2C10-430C-B168-0D5328DC62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DCDDE9-6155-46A3-9BED-7AFA38B443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2763"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4D3B8-7339-490D-92A1-D7A30F1771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F5A67-2EBB-4649-B042-83949BB551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B6073-AD6D-42AA-8538-0FEF37FC3B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4438"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8D335C-7BBA-454E-A3A5-3871835D50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C55C3D-EFB0-4887-82C0-DCA7E2ABE8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9C3B7A-57E2-4F56-9B79-502E384240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14E125-CA1A-4CDA-8C9C-E7ECC25E6F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CC9D9-6D8E-47AA-89C9-A8C24D8B51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083834-16B6-4909-A711-946EC2E896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70150" y="3902075"/>
            <a:ext cx="27979688" cy="7315200"/>
          </a:xfrm>
          <a:prstGeom prst="rect">
            <a:avLst/>
          </a:prstGeom>
          <a:noFill/>
          <a:ln w="9525">
            <a:noFill/>
            <a:miter lim="800000"/>
            <a:headEnd/>
            <a:tailEnd/>
          </a:ln>
        </p:spPr>
        <p:txBody>
          <a:bodyPr vert="horz" wrap="square" lIns="438904" tIns="219453" rIns="438904" bIns="219453"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2470150" y="12679363"/>
            <a:ext cx="27979688" cy="26335037"/>
          </a:xfrm>
          <a:prstGeom prst="rect">
            <a:avLst/>
          </a:prstGeom>
          <a:noFill/>
          <a:ln w="9525">
            <a:noFill/>
            <a:miter lim="800000"/>
            <a:headEnd/>
            <a:tailEnd/>
          </a:ln>
        </p:spPr>
        <p:txBody>
          <a:bodyPr vert="horz" wrap="square" lIns="438904" tIns="219453" rIns="438904" bIns="2194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04" tIns="219453" rIns="438904" bIns="219453" numCol="1" anchor="t" anchorCtr="0" compatLnSpc="1">
            <a:prstTxWarp prst="textNoShape">
              <a:avLst/>
            </a:prstTxWarp>
          </a:bodyPr>
          <a:lstStyle>
            <a:lvl1pPr algn="l">
              <a:defRPr sz="670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1247438" y="39989125"/>
            <a:ext cx="10425112" cy="2927350"/>
          </a:xfrm>
          <a:prstGeom prst="rect">
            <a:avLst/>
          </a:prstGeom>
          <a:noFill/>
          <a:ln w="9525">
            <a:noFill/>
            <a:miter lim="800000"/>
            <a:headEnd/>
            <a:tailEnd/>
          </a:ln>
          <a:effectLst/>
        </p:spPr>
        <p:txBody>
          <a:bodyPr vert="horz" wrap="square" lIns="438904" tIns="219453" rIns="438904" bIns="219453" numCol="1" anchor="t" anchorCtr="0" compatLnSpc="1">
            <a:prstTxWarp prst="textNoShape">
              <a:avLst/>
            </a:prstTxWarp>
          </a:bodyPr>
          <a:lstStyle>
            <a:lvl1pPr>
              <a:defRPr sz="6700"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3591838" y="39989125"/>
            <a:ext cx="6858000" cy="2927350"/>
          </a:xfrm>
          <a:prstGeom prst="rect">
            <a:avLst/>
          </a:prstGeom>
          <a:noFill/>
          <a:ln w="9525">
            <a:noFill/>
            <a:miter lim="800000"/>
            <a:headEnd/>
            <a:tailEnd/>
          </a:ln>
          <a:effectLst/>
        </p:spPr>
        <p:txBody>
          <a:bodyPr vert="horz" wrap="square" lIns="438904" tIns="219453" rIns="438904" bIns="219453" numCol="1" anchor="t" anchorCtr="0" compatLnSpc="1">
            <a:prstTxWarp prst="textNoShape">
              <a:avLst/>
            </a:prstTxWarp>
          </a:bodyPr>
          <a:lstStyle>
            <a:lvl1pPr algn="r">
              <a:defRPr sz="6700" smtClean="0">
                <a:latin typeface="Times New Roman" pitchFamily="18" charset="0"/>
              </a:defRPr>
            </a:lvl1pPr>
          </a:lstStyle>
          <a:p>
            <a:pPr>
              <a:defRPr/>
            </a:pPr>
            <a:fld id="{2126F908-4DA8-4A09-8005-59CCD06DDA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a:solidFill>
            <a:schemeClr val="tx2"/>
          </a:solidFill>
          <a:latin typeface="+mj-lt"/>
          <a:ea typeface="+mj-ea"/>
          <a:cs typeface="+mj-cs"/>
        </a:defRPr>
      </a:lvl1pPr>
      <a:lvl2pPr algn="ctr" defTabSz="4387850" rtl="0" eaLnBrk="0" fontAlgn="base" hangingPunct="0">
        <a:spcBef>
          <a:spcPct val="0"/>
        </a:spcBef>
        <a:spcAft>
          <a:spcPct val="0"/>
        </a:spcAft>
        <a:defRPr sz="21100">
          <a:solidFill>
            <a:schemeClr val="tx2"/>
          </a:solidFill>
          <a:latin typeface="Times New Roman" pitchFamily="18" charset="0"/>
        </a:defRPr>
      </a:lvl2pPr>
      <a:lvl3pPr algn="ctr" defTabSz="4387850" rtl="0" eaLnBrk="0" fontAlgn="base" hangingPunct="0">
        <a:spcBef>
          <a:spcPct val="0"/>
        </a:spcBef>
        <a:spcAft>
          <a:spcPct val="0"/>
        </a:spcAft>
        <a:defRPr sz="21100">
          <a:solidFill>
            <a:schemeClr val="tx2"/>
          </a:solidFill>
          <a:latin typeface="Times New Roman" pitchFamily="18" charset="0"/>
        </a:defRPr>
      </a:lvl3pPr>
      <a:lvl4pPr algn="ctr" defTabSz="4387850" rtl="0" eaLnBrk="0" fontAlgn="base" hangingPunct="0">
        <a:spcBef>
          <a:spcPct val="0"/>
        </a:spcBef>
        <a:spcAft>
          <a:spcPct val="0"/>
        </a:spcAft>
        <a:defRPr sz="21100">
          <a:solidFill>
            <a:schemeClr val="tx2"/>
          </a:solidFill>
          <a:latin typeface="Times New Roman" pitchFamily="18" charset="0"/>
        </a:defRPr>
      </a:lvl4pPr>
      <a:lvl5pPr algn="ctr" defTabSz="4387850" rtl="0" eaLnBrk="0" fontAlgn="base" hangingPunct="0">
        <a:spcBef>
          <a:spcPct val="0"/>
        </a:spcBef>
        <a:spcAft>
          <a:spcPct val="0"/>
        </a:spcAft>
        <a:defRPr sz="21100">
          <a:solidFill>
            <a:schemeClr val="tx2"/>
          </a:solidFill>
          <a:latin typeface="Times New Roman" pitchFamily="18" charset="0"/>
        </a:defRPr>
      </a:lvl5pPr>
      <a:lvl6pPr marL="457200" algn="ctr" defTabSz="4387850" rtl="0" eaLnBrk="0" fontAlgn="base" hangingPunct="0">
        <a:spcBef>
          <a:spcPct val="0"/>
        </a:spcBef>
        <a:spcAft>
          <a:spcPct val="0"/>
        </a:spcAft>
        <a:defRPr sz="21100">
          <a:solidFill>
            <a:schemeClr val="tx2"/>
          </a:solidFill>
          <a:latin typeface="Times New Roman" pitchFamily="18" charset="0"/>
        </a:defRPr>
      </a:lvl6pPr>
      <a:lvl7pPr marL="914400" algn="ctr" defTabSz="4387850" rtl="0" eaLnBrk="0" fontAlgn="base" hangingPunct="0">
        <a:spcBef>
          <a:spcPct val="0"/>
        </a:spcBef>
        <a:spcAft>
          <a:spcPct val="0"/>
        </a:spcAft>
        <a:defRPr sz="21100">
          <a:solidFill>
            <a:schemeClr val="tx2"/>
          </a:solidFill>
          <a:latin typeface="Times New Roman" pitchFamily="18" charset="0"/>
        </a:defRPr>
      </a:lvl7pPr>
      <a:lvl8pPr marL="1371600" algn="ctr" defTabSz="4387850" rtl="0" eaLnBrk="0" fontAlgn="base" hangingPunct="0">
        <a:spcBef>
          <a:spcPct val="0"/>
        </a:spcBef>
        <a:spcAft>
          <a:spcPct val="0"/>
        </a:spcAft>
        <a:defRPr sz="21100">
          <a:solidFill>
            <a:schemeClr val="tx2"/>
          </a:solidFill>
          <a:latin typeface="Times New Roman" pitchFamily="18" charset="0"/>
        </a:defRPr>
      </a:lvl8pPr>
      <a:lvl9pPr marL="1828800" algn="ctr" defTabSz="4387850"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7850" rtl="0" eaLnBrk="0" fontAlgn="base" hangingPunct="0">
        <a:spcBef>
          <a:spcPct val="20000"/>
        </a:spcBef>
        <a:spcAft>
          <a:spcPct val="0"/>
        </a:spcAft>
        <a:buChar char="•"/>
        <a:defRPr sz="15400">
          <a:solidFill>
            <a:schemeClr val="tx1"/>
          </a:solidFill>
          <a:latin typeface="+mn-lt"/>
          <a:ea typeface="+mn-ea"/>
          <a:cs typeface="+mn-cs"/>
        </a:defRPr>
      </a:lvl1pPr>
      <a:lvl2pPr marL="3567113" indent="-1373188" algn="l" defTabSz="4387850" rtl="0" eaLnBrk="0" fontAlgn="base" hangingPunct="0">
        <a:spcBef>
          <a:spcPct val="20000"/>
        </a:spcBef>
        <a:spcAft>
          <a:spcPct val="0"/>
        </a:spcAft>
        <a:buChar char="–"/>
        <a:defRPr sz="13400">
          <a:solidFill>
            <a:schemeClr val="tx1"/>
          </a:solidFill>
          <a:latin typeface="+mn-lt"/>
        </a:defRPr>
      </a:lvl2pPr>
      <a:lvl3pPr marL="5486400" indent="-1098550" algn="l" defTabSz="4387850" rtl="0" eaLnBrk="0" fontAlgn="base" hangingPunct="0">
        <a:spcBef>
          <a:spcPct val="20000"/>
        </a:spcBef>
        <a:spcAft>
          <a:spcPct val="0"/>
        </a:spcAft>
        <a:buChar char="•"/>
        <a:defRPr sz="11600">
          <a:solidFill>
            <a:schemeClr val="tx1"/>
          </a:solidFill>
          <a:latin typeface="+mn-lt"/>
        </a:defRPr>
      </a:lvl3pPr>
      <a:lvl4pPr marL="7680325" indent="-1095375" algn="l" defTabSz="4387850" rtl="0" eaLnBrk="0" fontAlgn="base" hangingPunct="0">
        <a:spcBef>
          <a:spcPct val="20000"/>
        </a:spcBef>
        <a:spcAft>
          <a:spcPct val="0"/>
        </a:spcAft>
        <a:buChar char="–"/>
        <a:defRPr sz="9600">
          <a:solidFill>
            <a:schemeClr val="tx1"/>
          </a:solidFill>
          <a:latin typeface="+mn-lt"/>
        </a:defRPr>
      </a:lvl4pPr>
      <a:lvl5pPr marL="9875838" indent="-1096963" algn="l" defTabSz="4387850" rtl="0" eaLnBrk="0" fontAlgn="base" hangingPunct="0">
        <a:spcBef>
          <a:spcPct val="20000"/>
        </a:spcBef>
        <a:spcAft>
          <a:spcPct val="0"/>
        </a:spcAft>
        <a:buChar char="»"/>
        <a:defRPr sz="9600">
          <a:solidFill>
            <a:schemeClr val="tx1"/>
          </a:solidFill>
          <a:latin typeface="+mn-lt"/>
        </a:defRPr>
      </a:lvl5pPr>
      <a:lvl6pPr marL="10333038" indent="-1096963" algn="l" defTabSz="4387850" rtl="0" eaLnBrk="0" fontAlgn="base" hangingPunct="0">
        <a:spcBef>
          <a:spcPct val="20000"/>
        </a:spcBef>
        <a:spcAft>
          <a:spcPct val="0"/>
        </a:spcAft>
        <a:buChar char="»"/>
        <a:defRPr sz="9600">
          <a:solidFill>
            <a:schemeClr val="tx1"/>
          </a:solidFill>
          <a:latin typeface="+mn-lt"/>
        </a:defRPr>
      </a:lvl6pPr>
      <a:lvl7pPr marL="10790238" indent="-1096963" algn="l" defTabSz="4387850" rtl="0" eaLnBrk="0" fontAlgn="base" hangingPunct="0">
        <a:spcBef>
          <a:spcPct val="20000"/>
        </a:spcBef>
        <a:spcAft>
          <a:spcPct val="0"/>
        </a:spcAft>
        <a:buChar char="»"/>
        <a:defRPr sz="9600">
          <a:solidFill>
            <a:schemeClr val="tx1"/>
          </a:solidFill>
          <a:latin typeface="+mn-lt"/>
        </a:defRPr>
      </a:lvl7pPr>
      <a:lvl8pPr marL="11247438" indent="-1096963" algn="l" defTabSz="4387850" rtl="0" eaLnBrk="0" fontAlgn="base" hangingPunct="0">
        <a:spcBef>
          <a:spcPct val="20000"/>
        </a:spcBef>
        <a:spcAft>
          <a:spcPct val="0"/>
        </a:spcAft>
        <a:buChar char="»"/>
        <a:defRPr sz="9600">
          <a:solidFill>
            <a:schemeClr val="tx1"/>
          </a:solidFill>
          <a:latin typeface="+mn-lt"/>
        </a:defRPr>
      </a:lvl8pPr>
      <a:lvl9pPr marL="11704638" indent="-1096963" algn="l" defTabSz="4387850"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carols@purdue.edu"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9" name="Text Box 21"/>
          <p:cNvSpPr txBox="1">
            <a:spLocks noChangeArrowheads="1"/>
          </p:cNvSpPr>
          <p:nvPr/>
        </p:nvSpPr>
        <p:spPr bwMode="auto">
          <a:xfrm>
            <a:off x="3924300" y="2463800"/>
            <a:ext cx="25107900" cy="3946851"/>
          </a:xfrm>
          <a:prstGeom prst="rect">
            <a:avLst/>
          </a:prstGeom>
          <a:noFill/>
          <a:ln w="254000">
            <a:solidFill>
              <a:schemeClr val="tx1"/>
            </a:solidFill>
            <a:miter lim="800000"/>
            <a:headEnd/>
            <a:tailEnd/>
          </a:ln>
          <a:effectLst/>
        </p:spPr>
        <p:txBody>
          <a:bodyPr lIns="120014" tIns="60008" rIns="120014" bIns="60008">
            <a:spAutoFit/>
          </a:bodyPr>
          <a:lstStyle/>
          <a:p>
            <a:pPr defTabSz="1200150">
              <a:lnSpc>
                <a:spcPct val="80000"/>
              </a:lnSpc>
              <a:spcBef>
                <a:spcPct val="50000"/>
              </a:spcBef>
              <a:defRPr/>
            </a:pPr>
            <a:r>
              <a:rPr lang="en-US" sz="8000" b="1" i="1" u="sng" dirty="0">
                <a:effectLst>
                  <a:outerShdw blurRad="38100" dist="38100" dir="2700000" algn="tl">
                    <a:srgbClr val="C0C0C0"/>
                  </a:outerShdw>
                </a:effectLst>
              </a:rPr>
              <a:t>Capstone Project Instructions</a:t>
            </a:r>
          </a:p>
          <a:p>
            <a:pPr defTabSz="1200150">
              <a:lnSpc>
                <a:spcPct val="80000"/>
              </a:lnSpc>
              <a:spcBef>
                <a:spcPct val="50000"/>
              </a:spcBef>
              <a:defRPr/>
            </a:pPr>
            <a:r>
              <a:rPr lang="en-US" sz="7100" i="1" dirty="0">
                <a:effectLst>
                  <a:outerShdw blurRad="38100" dist="38100" dir="2700000" algn="tl">
                    <a:srgbClr val="C0C0C0"/>
                  </a:outerShdw>
                </a:effectLst>
                <a:latin typeface="Times New Roman" pitchFamily="18" charset="0"/>
              </a:rPr>
              <a:t>Carol Sikler</a:t>
            </a:r>
          </a:p>
          <a:p>
            <a:pPr defTabSz="1200150">
              <a:lnSpc>
                <a:spcPct val="80000"/>
              </a:lnSpc>
              <a:spcBef>
                <a:spcPct val="50000"/>
              </a:spcBef>
              <a:defRPr/>
            </a:pPr>
            <a:r>
              <a:rPr lang="en-US" sz="7100" i="1" dirty="0">
                <a:effectLst>
                  <a:outerShdw blurRad="38100" dist="38100" dir="2700000" algn="tl">
                    <a:srgbClr val="C0C0C0"/>
                  </a:outerShdw>
                </a:effectLst>
                <a:latin typeface="Times New Roman" pitchFamily="18" charset="0"/>
              </a:rPr>
              <a:t>March 7, </a:t>
            </a:r>
            <a:r>
              <a:rPr lang="en-US" sz="7100" i="1" dirty="0" smtClean="0">
                <a:effectLst>
                  <a:outerShdw blurRad="38100" dist="38100" dir="2700000" algn="tl">
                    <a:srgbClr val="C0C0C0"/>
                  </a:outerShdw>
                </a:effectLst>
                <a:latin typeface="Times New Roman" pitchFamily="18" charset="0"/>
              </a:rPr>
              <a:t>2007</a:t>
            </a:r>
            <a:endParaRPr lang="en-US" sz="7100" i="1" dirty="0">
              <a:effectLst>
                <a:outerShdw blurRad="38100" dist="38100" dir="2700000" algn="tl">
                  <a:srgbClr val="C0C0C0"/>
                </a:outerShdw>
              </a:effectLst>
              <a:latin typeface="Times New Roman" pitchFamily="18" charset="0"/>
            </a:endParaRPr>
          </a:p>
        </p:txBody>
      </p:sp>
      <p:graphicFrame>
        <p:nvGraphicFramePr>
          <p:cNvPr id="1026" name="Rectangle 26"/>
          <p:cNvGraphicFramePr>
            <a:graphicFrameLocks/>
          </p:cNvGraphicFramePr>
          <p:nvPr/>
        </p:nvGraphicFramePr>
        <p:xfrm>
          <a:off x="5486400" y="16094075"/>
          <a:ext cx="21945600" cy="11703050"/>
        </p:xfrm>
        <a:graphic>
          <a:graphicData uri="http://schemas.openxmlformats.org/presentationml/2006/ole">
            <p:oleObj spid="_x0000_s1026" name="Clip" r:id="rId3" imgW="0" imgH="0" progId="">
              <p:embed/>
            </p:oleObj>
          </a:graphicData>
        </a:graphic>
      </p:graphicFrame>
      <p:graphicFrame>
        <p:nvGraphicFramePr>
          <p:cNvPr id="1027" name="Rectangle 27"/>
          <p:cNvGraphicFramePr>
            <a:graphicFrameLocks/>
          </p:cNvGraphicFramePr>
          <p:nvPr/>
        </p:nvGraphicFramePr>
        <p:xfrm>
          <a:off x="5486400" y="16094075"/>
          <a:ext cx="21945600" cy="11703050"/>
        </p:xfrm>
        <a:graphic>
          <a:graphicData uri="http://schemas.openxmlformats.org/presentationml/2006/ole">
            <p:oleObj spid="_x0000_s1027" name="Clip" r:id="rId4" imgW="0" imgH="0" progId="">
              <p:embed/>
            </p:oleObj>
          </a:graphicData>
        </a:graphic>
      </p:graphicFrame>
      <p:sp>
        <p:nvSpPr>
          <p:cNvPr id="1030" name="Line 37"/>
          <p:cNvSpPr>
            <a:spLocks noChangeShapeType="1"/>
          </p:cNvSpPr>
          <p:nvPr/>
        </p:nvSpPr>
        <p:spPr bwMode="auto">
          <a:xfrm>
            <a:off x="0" y="1295400"/>
            <a:ext cx="32918400" cy="0"/>
          </a:xfrm>
          <a:prstGeom prst="line">
            <a:avLst/>
          </a:prstGeom>
          <a:noFill/>
          <a:ln w="9525">
            <a:solidFill>
              <a:schemeClr val="hlink"/>
            </a:solidFill>
            <a:round/>
            <a:headEnd/>
            <a:tailEnd/>
          </a:ln>
        </p:spPr>
        <p:txBody>
          <a:bodyPr wrap="none" anchor="ctr"/>
          <a:lstStyle/>
          <a:p>
            <a:endParaRPr lang="en-US"/>
          </a:p>
        </p:txBody>
      </p:sp>
      <p:sp>
        <p:nvSpPr>
          <p:cNvPr id="1031" name="Rectangle 36"/>
          <p:cNvSpPr>
            <a:spLocks noChangeArrowheads="1"/>
          </p:cNvSpPr>
          <p:nvPr/>
        </p:nvSpPr>
        <p:spPr bwMode="auto">
          <a:xfrm>
            <a:off x="2514600" y="1295400"/>
            <a:ext cx="28346400" cy="40220900"/>
          </a:xfrm>
          <a:prstGeom prst="rect">
            <a:avLst/>
          </a:prstGeom>
          <a:noFill/>
          <a:ln w="9525">
            <a:solidFill>
              <a:schemeClr val="hlink"/>
            </a:solidFill>
            <a:miter lim="800000"/>
            <a:headEnd/>
            <a:tailEnd/>
          </a:ln>
        </p:spPr>
        <p:txBody>
          <a:bodyPr wrap="none" anchor="ctr"/>
          <a:lstStyle/>
          <a:p>
            <a:endParaRPr lang="en-US"/>
          </a:p>
        </p:txBody>
      </p:sp>
      <p:sp>
        <p:nvSpPr>
          <p:cNvPr id="1032" name="Line 38"/>
          <p:cNvSpPr>
            <a:spLocks noChangeShapeType="1"/>
          </p:cNvSpPr>
          <p:nvPr/>
        </p:nvSpPr>
        <p:spPr bwMode="auto">
          <a:xfrm>
            <a:off x="152400" y="41519475"/>
            <a:ext cx="32918400" cy="0"/>
          </a:xfrm>
          <a:prstGeom prst="line">
            <a:avLst/>
          </a:prstGeom>
          <a:noFill/>
          <a:ln w="9525">
            <a:solidFill>
              <a:schemeClr val="hlink"/>
            </a:solidFill>
            <a:round/>
            <a:headEnd/>
            <a:tailEnd/>
          </a:ln>
        </p:spPr>
        <p:txBody>
          <a:bodyPr wrap="none" anchor="ctr"/>
          <a:lstStyle/>
          <a:p>
            <a:endParaRPr lang="en-US"/>
          </a:p>
        </p:txBody>
      </p:sp>
      <p:sp>
        <p:nvSpPr>
          <p:cNvPr id="1033" name="Rectangle 51"/>
          <p:cNvSpPr>
            <a:spLocks noChangeArrowheads="1"/>
          </p:cNvSpPr>
          <p:nvPr/>
        </p:nvSpPr>
        <p:spPr bwMode="auto">
          <a:xfrm>
            <a:off x="5257800" y="21412200"/>
            <a:ext cx="22707600" cy="16276638"/>
          </a:xfrm>
          <a:prstGeom prst="rect">
            <a:avLst/>
          </a:prstGeom>
          <a:solidFill>
            <a:schemeClr val="bg1"/>
          </a:solidFill>
          <a:ln w="190500">
            <a:solidFill>
              <a:schemeClr val="tx1"/>
            </a:solidFill>
            <a:miter lim="800000"/>
            <a:headEnd/>
            <a:tailEnd/>
          </a:ln>
        </p:spPr>
        <p:txBody>
          <a:bodyPr wrap="none" lIns="457200" anchor="ctr"/>
          <a:lstStyle/>
          <a:p>
            <a:pPr marL="800100" indent="-800100" algn="l">
              <a:tabLst>
                <a:tab pos="800100" algn="l"/>
              </a:tabLst>
            </a:pPr>
            <a:endParaRPr lang="en-US" sz="4000"/>
          </a:p>
        </p:txBody>
      </p:sp>
      <p:sp>
        <p:nvSpPr>
          <p:cNvPr id="1034" name="Text Box 54"/>
          <p:cNvSpPr txBox="1">
            <a:spLocks noChangeArrowheads="1"/>
          </p:cNvSpPr>
          <p:nvPr/>
        </p:nvSpPr>
        <p:spPr bwMode="auto">
          <a:xfrm>
            <a:off x="5257800" y="20040600"/>
            <a:ext cx="18669000" cy="457200"/>
          </a:xfrm>
          <a:prstGeom prst="rect">
            <a:avLst/>
          </a:prstGeom>
          <a:noFill/>
          <a:ln w="190500">
            <a:noFill/>
            <a:miter lim="800000"/>
            <a:headEnd/>
            <a:tailEnd/>
          </a:ln>
        </p:spPr>
        <p:txBody>
          <a:bodyPr>
            <a:spAutoFit/>
          </a:bodyPr>
          <a:lstStyle/>
          <a:p>
            <a:pPr>
              <a:spcBef>
                <a:spcPct val="50000"/>
              </a:spcBef>
            </a:pPr>
            <a:endParaRPr lang="en-US"/>
          </a:p>
        </p:txBody>
      </p:sp>
      <p:sp>
        <p:nvSpPr>
          <p:cNvPr id="1035" name="Text Box 59"/>
          <p:cNvSpPr txBox="1">
            <a:spLocks noChangeArrowheads="1"/>
          </p:cNvSpPr>
          <p:nvPr/>
        </p:nvSpPr>
        <p:spPr bwMode="auto">
          <a:xfrm>
            <a:off x="5867400" y="8521700"/>
            <a:ext cx="20955000" cy="10649069"/>
          </a:xfrm>
          <a:prstGeom prst="rect">
            <a:avLst/>
          </a:prstGeom>
          <a:noFill/>
          <a:ln w="190500">
            <a:noFill/>
            <a:miter lim="800000"/>
            <a:headEnd/>
            <a:tailEnd/>
          </a:ln>
        </p:spPr>
        <p:txBody>
          <a:bodyPr lIns="457200">
            <a:spAutoFit/>
          </a:bodyPr>
          <a:lstStyle/>
          <a:p>
            <a:pPr algn="l">
              <a:spcBef>
                <a:spcPct val="50000"/>
              </a:spcBef>
            </a:pPr>
            <a:r>
              <a:rPr lang="en-US" sz="6600" b="1" dirty="0"/>
              <a:t>Objective:</a:t>
            </a:r>
          </a:p>
          <a:p>
            <a:pPr algn="l"/>
            <a:r>
              <a:rPr lang="en-US" sz="4000" dirty="0"/>
              <a:t>The Agricultural and Biological Engineering Department offers an annual Senior Capstone Project competition concurrent with the ABE Outstanding Alumni and Outstanding Service Awards. As a service of the department, I am available to print your PowerPoint presentations on our poster printer. If you will be using a program other than PowerPoint, please be sure to check with me prior to the deadline so that printing problems can be avoided (not all software packages are supported). You are not required to submit your project through me if you do not want it printed on the poster printer. A template is available on diskette or can be downloaded at: </a:t>
            </a:r>
            <a:r>
              <a:rPr lang="en-US" sz="4000" dirty="0" smtClean="0"/>
              <a:t>https://engineering.purdue.edu/ABE/InfoFor/CurrentStudents/SeniorProjects/2008/index_html  (*</a:t>
            </a:r>
            <a:r>
              <a:rPr lang="en-US" sz="4000" dirty="0"/>
              <a:t>Note* - It is near the bottom of the page). Projects may be submitted via email (sikler@purdue.edu), on CD-ROM, or jump drive. The deadline is </a:t>
            </a:r>
            <a:r>
              <a:rPr lang="en-US" sz="4000" dirty="0" smtClean="0"/>
              <a:t>Monday, </a:t>
            </a:r>
            <a:r>
              <a:rPr lang="en-US" sz="4000" dirty="0"/>
              <a:t>April </a:t>
            </a:r>
            <a:r>
              <a:rPr lang="en-US" sz="4000" dirty="0" smtClean="0"/>
              <a:t>20, 2009. </a:t>
            </a:r>
            <a:r>
              <a:rPr lang="en-US" sz="4000" dirty="0"/>
              <a:t>Check with your professor for other instructions.</a:t>
            </a:r>
          </a:p>
          <a:p>
            <a:pPr algn="l"/>
            <a:r>
              <a:rPr lang="en-US" sz="4000" dirty="0"/>
              <a:t>							Carol Sikler</a:t>
            </a:r>
          </a:p>
          <a:p>
            <a:pPr algn="l"/>
            <a:r>
              <a:rPr lang="en-US" sz="4000" dirty="0"/>
              <a:t>							ABE 208, 494-8162</a:t>
            </a:r>
          </a:p>
          <a:p>
            <a:pPr algn="l">
              <a:spcBef>
                <a:spcPct val="50000"/>
              </a:spcBef>
              <a:buFontTx/>
              <a:buChar char="•"/>
            </a:pPr>
            <a:endParaRPr lang="en-US" sz="4000" dirty="0"/>
          </a:p>
        </p:txBody>
      </p:sp>
      <p:grpSp>
        <p:nvGrpSpPr>
          <p:cNvPr id="1036" name="Group 62"/>
          <p:cNvGrpSpPr>
            <a:grpSpLocks/>
          </p:cNvGrpSpPr>
          <p:nvPr/>
        </p:nvGrpSpPr>
        <p:grpSpPr bwMode="auto">
          <a:xfrm>
            <a:off x="3810000" y="39846250"/>
            <a:ext cx="10363200" cy="996950"/>
            <a:chOff x="1776" y="25100"/>
            <a:chExt cx="6528" cy="628"/>
          </a:xfrm>
        </p:grpSpPr>
        <p:sp>
          <p:nvSpPr>
            <p:cNvPr id="1038" name="Text Box 19"/>
            <p:cNvSpPr txBox="1">
              <a:spLocks noChangeArrowheads="1"/>
            </p:cNvSpPr>
            <p:nvPr/>
          </p:nvSpPr>
          <p:spPr bwMode="auto">
            <a:xfrm>
              <a:off x="3648" y="25123"/>
              <a:ext cx="4656" cy="509"/>
            </a:xfrm>
            <a:prstGeom prst="rect">
              <a:avLst/>
            </a:prstGeom>
            <a:noFill/>
            <a:ln w="9525">
              <a:noFill/>
              <a:miter lim="800000"/>
              <a:headEnd/>
              <a:tailEnd/>
            </a:ln>
          </p:spPr>
          <p:txBody>
            <a:bodyPr lIns="120014" tIns="60008" rIns="120014" bIns="60008">
              <a:spAutoFit/>
            </a:bodyPr>
            <a:lstStyle/>
            <a:p>
              <a:pPr algn="l" defTabSz="1200150">
                <a:spcBef>
                  <a:spcPct val="50000"/>
                </a:spcBef>
              </a:pPr>
              <a:r>
                <a:rPr lang="en-US" sz="1800">
                  <a:latin typeface="Times New Roman" pitchFamily="18" charset="0"/>
                </a:rPr>
                <a:t>Title.  Name(s) again here. ABE, ASM, or FBPE</a:t>
              </a:r>
            </a:p>
            <a:p>
              <a:pPr algn="l" defTabSz="1200150">
                <a:spcBef>
                  <a:spcPct val="50000"/>
                </a:spcBef>
              </a:pPr>
              <a:r>
                <a:rPr lang="en-US" sz="1800">
                  <a:latin typeface="Times New Roman" pitchFamily="18" charset="0"/>
                </a:rPr>
                <a:t>Month Day, Year</a:t>
              </a:r>
            </a:p>
          </p:txBody>
        </p:sp>
        <p:pic>
          <p:nvPicPr>
            <p:cNvPr id="1039" name="Picture 61" descr="PU_signature_jpg_print"/>
            <p:cNvPicPr>
              <a:picLocks noChangeAspect="1" noChangeArrowheads="1"/>
            </p:cNvPicPr>
            <p:nvPr/>
          </p:nvPicPr>
          <p:blipFill>
            <a:blip r:embed="rId5"/>
            <a:srcRect/>
            <a:stretch>
              <a:fillRect/>
            </a:stretch>
          </p:blipFill>
          <p:spPr bwMode="auto">
            <a:xfrm>
              <a:off x="1776" y="25100"/>
              <a:ext cx="1872" cy="628"/>
            </a:xfrm>
            <a:prstGeom prst="rect">
              <a:avLst/>
            </a:prstGeom>
            <a:noFill/>
            <a:ln w="9525">
              <a:noFill/>
              <a:miter lim="800000"/>
              <a:headEnd/>
              <a:tailEnd/>
            </a:ln>
          </p:spPr>
        </p:pic>
      </p:grpSp>
      <p:sp>
        <p:nvSpPr>
          <p:cNvPr id="1037" name="TextBox 17"/>
          <p:cNvSpPr txBox="1">
            <a:spLocks noChangeArrowheads="1"/>
          </p:cNvSpPr>
          <p:nvPr/>
        </p:nvSpPr>
        <p:spPr bwMode="auto">
          <a:xfrm>
            <a:off x="6477000" y="22021800"/>
            <a:ext cx="20421600" cy="15173325"/>
          </a:xfrm>
          <a:prstGeom prst="rect">
            <a:avLst/>
          </a:prstGeom>
          <a:noFill/>
          <a:ln w="9525">
            <a:noFill/>
            <a:miter lim="800000"/>
            <a:headEnd/>
            <a:tailEnd/>
          </a:ln>
        </p:spPr>
        <p:txBody>
          <a:bodyPr>
            <a:spAutoFit/>
          </a:bodyPr>
          <a:lstStyle/>
          <a:p>
            <a:pPr marL="800100" indent="-800100" algn="l">
              <a:tabLst>
                <a:tab pos="800100" algn="l"/>
              </a:tabLst>
            </a:pPr>
            <a:r>
              <a:rPr lang="en-US" sz="4000" b="1" i="1" dirty="0"/>
              <a:t>Design and printing instructions:</a:t>
            </a:r>
            <a:endParaRPr lang="en-US" sz="4000" dirty="0"/>
          </a:p>
          <a:p>
            <a:pPr marL="800100" indent="-800100" algn="l">
              <a:tabLst>
                <a:tab pos="800100" algn="l"/>
              </a:tabLst>
            </a:pPr>
            <a:endParaRPr lang="en-US" sz="4000" dirty="0"/>
          </a:p>
          <a:p>
            <a:pPr marL="800100" indent="-800100" algn="l">
              <a:spcAft>
                <a:spcPct val="50000"/>
              </a:spcAft>
              <a:buFontTx/>
              <a:buChar char="•"/>
              <a:tabLst>
                <a:tab pos="800100" algn="l"/>
              </a:tabLst>
            </a:pPr>
            <a:r>
              <a:rPr lang="en-US" sz="4000" dirty="0"/>
              <a:t>Maximum of three panels - please do not change the dimensions on the File/Page Setup menu. Finished panels must be 31" x 44" or smaller to fit on the corkboards. The page size is set as the paper size. The light blue border must not be moved or changed - this represents the </a:t>
            </a:r>
            <a:r>
              <a:rPr lang="en-US" sz="4000" b="1" i="1" dirty="0"/>
              <a:t>actual</a:t>
            </a:r>
            <a:r>
              <a:rPr lang="en-US" sz="4000" dirty="0"/>
              <a:t> dimensions of the </a:t>
            </a:r>
            <a:r>
              <a:rPr lang="en-US" sz="4000" b="1" dirty="0"/>
              <a:t>finished</a:t>
            </a:r>
            <a:r>
              <a:rPr lang="en-US" sz="4000" dirty="0"/>
              <a:t> panel (you </a:t>
            </a:r>
            <a:r>
              <a:rPr lang="en-US" sz="4000" b="1" i="1" dirty="0"/>
              <a:t>must</a:t>
            </a:r>
            <a:r>
              <a:rPr lang="en-US" sz="4000" dirty="0"/>
              <a:t> work within the boundaries). (</a:t>
            </a:r>
            <a:r>
              <a:rPr lang="en-US" sz="4000" b="1" i="1" dirty="0"/>
              <a:t>Warning</a:t>
            </a:r>
            <a:r>
              <a:rPr lang="en-US" sz="4000" dirty="0"/>
              <a:t>: if your template does not have a light blue outline around each slide, you are using an OLD version! Be sure to download the latest PowerPoint file from https://engineering.purdue.edu/ABE/Undergrad/).</a:t>
            </a:r>
          </a:p>
          <a:p>
            <a:pPr marL="800100" indent="-800100" algn="l">
              <a:spcAft>
                <a:spcPct val="50000"/>
              </a:spcAft>
              <a:buFontTx/>
              <a:buChar char="•"/>
              <a:tabLst>
                <a:tab pos="800100" algn="l"/>
              </a:tabLst>
            </a:pPr>
            <a:r>
              <a:rPr lang="en-US" sz="4000" dirty="0"/>
              <a:t>Text on the template can be highlighted and replaced – avoid the use of too many different fonts. The printer does not support all of the fonts that some of the other printers do and could result in unreadable text (i.e., fonts that are named “Technical”). It is best to use a 40 point font or larger (this text box is in 40 point font).</a:t>
            </a:r>
          </a:p>
          <a:p>
            <a:pPr marL="800100" indent="-800100" algn="l">
              <a:spcAft>
                <a:spcPct val="50000"/>
              </a:spcAft>
              <a:buFontTx/>
              <a:buChar char="•"/>
              <a:tabLst>
                <a:tab pos="800100" algn="l"/>
              </a:tabLst>
            </a:pPr>
            <a:r>
              <a:rPr lang="en-US" sz="4000" dirty="0"/>
              <a:t>The text boxes on the template are suggested placements only – they can be moved and changed (color, line thickness, etc) as necessary.</a:t>
            </a:r>
          </a:p>
          <a:p>
            <a:pPr marL="800100" indent="-800100" algn="l">
              <a:spcAft>
                <a:spcPct val="50000"/>
              </a:spcAft>
              <a:buFontTx/>
              <a:buChar char="•"/>
              <a:tabLst>
                <a:tab pos="800100" algn="l"/>
              </a:tabLst>
            </a:pPr>
            <a:r>
              <a:rPr lang="en-US" sz="4000" dirty="0"/>
              <a:t>Please realize that the use of background color slows the printer dramatically, as well as diminishing the supplies more rapidly (in other words – </a:t>
            </a:r>
            <a:r>
              <a:rPr lang="en-US" sz="4000" dirty="0" err="1"/>
              <a:t>expen$ive</a:t>
            </a:r>
            <a:r>
              <a:rPr lang="en-US" sz="4000" dirty="0"/>
              <a:t>) - not to mention that it makes the paper wrinkle. Please be judicious in your use of background color. AutoCAD drawings need to have the black background changed prior to inserting (Under “Tools,” “Options,” “Display” click on the background and select a different color – preferably white or something else VERY light).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0" name="Rectangle 68"/>
          <p:cNvSpPr>
            <a:spLocks noChangeArrowheads="1"/>
          </p:cNvSpPr>
          <p:nvPr/>
        </p:nvSpPr>
        <p:spPr bwMode="auto">
          <a:xfrm>
            <a:off x="4114800" y="27432000"/>
            <a:ext cx="12344400" cy="11125200"/>
          </a:xfrm>
          <a:prstGeom prst="rect">
            <a:avLst/>
          </a:prstGeom>
          <a:solidFill>
            <a:schemeClr val="bg1"/>
          </a:solidFill>
          <a:ln w="190500">
            <a:solidFill>
              <a:schemeClr val="tx1"/>
            </a:solidFill>
            <a:miter lim="800000"/>
            <a:headEnd/>
            <a:tailEnd/>
          </a:ln>
          <a:effectLst>
            <a:outerShdw dist="197566" dir="8100000" algn="ctr" rotWithShape="0">
              <a:srgbClr val="CC9900"/>
            </a:outerShdw>
          </a:effectLst>
        </p:spPr>
        <p:txBody>
          <a:bodyPr wrap="none" anchor="ctr"/>
          <a:lstStyle/>
          <a:p>
            <a:pPr algn="l">
              <a:buFont typeface="CommonBullets" pitchFamily="34" charset="2"/>
              <a:buNone/>
              <a:defRPr/>
            </a:pPr>
            <a:endParaRPr lang="en-US"/>
          </a:p>
        </p:txBody>
      </p:sp>
      <p:grpSp>
        <p:nvGrpSpPr>
          <p:cNvPr id="4099" name="Group 65"/>
          <p:cNvGrpSpPr>
            <a:grpSpLocks/>
          </p:cNvGrpSpPr>
          <p:nvPr/>
        </p:nvGrpSpPr>
        <p:grpSpPr bwMode="auto">
          <a:xfrm>
            <a:off x="19202400" y="13716000"/>
            <a:ext cx="9525000" cy="14859000"/>
            <a:chOff x="11232" y="8064"/>
            <a:chExt cx="8637" cy="7601"/>
          </a:xfrm>
        </p:grpSpPr>
        <p:sp>
          <p:nvSpPr>
            <p:cNvPr id="3138" name="Rectangle 66"/>
            <p:cNvSpPr>
              <a:spLocks noChangeArrowheads="1"/>
            </p:cNvSpPr>
            <p:nvPr/>
          </p:nvSpPr>
          <p:spPr bwMode="auto">
            <a:xfrm>
              <a:off x="11232" y="8064"/>
              <a:ext cx="8637" cy="7601"/>
            </a:xfrm>
            <a:prstGeom prst="rect">
              <a:avLst/>
            </a:prstGeom>
            <a:solidFill>
              <a:schemeClr val="bg1"/>
            </a:solidFill>
            <a:ln w="190500">
              <a:solidFill>
                <a:schemeClr val="tx1"/>
              </a:solidFill>
              <a:miter lim="800000"/>
              <a:headEnd/>
              <a:tailEnd/>
            </a:ln>
            <a:effectLst>
              <a:outerShdw dist="197566" dir="18900000" algn="ctr" rotWithShape="0">
                <a:srgbClr val="CC9900"/>
              </a:outerShdw>
            </a:effectLst>
          </p:spPr>
          <p:txBody>
            <a:bodyPr wrap="none" anchor="ctr"/>
            <a:lstStyle/>
            <a:p>
              <a:pPr>
                <a:defRPr/>
              </a:pPr>
              <a:endParaRPr lang="en-US"/>
            </a:p>
          </p:txBody>
        </p:sp>
        <p:sp>
          <p:nvSpPr>
            <p:cNvPr id="4115" name="Text Box 67"/>
            <p:cNvSpPr txBox="1">
              <a:spLocks noChangeArrowheads="1"/>
            </p:cNvSpPr>
            <p:nvPr/>
          </p:nvSpPr>
          <p:spPr bwMode="auto">
            <a:xfrm>
              <a:off x="13681" y="9907"/>
              <a:ext cx="4032" cy="311"/>
            </a:xfrm>
            <a:prstGeom prst="rect">
              <a:avLst/>
            </a:prstGeom>
            <a:noFill/>
            <a:ln w="9525">
              <a:noFill/>
              <a:miter lim="800000"/>
              <a:headEnd/>
              <a:tailEnd/>
            </a:ln>
          </p:spPr>
          <p:txBody>
            <a:bodyPr lIns="120014" tIns="60008" rIns="120014" bIns="60008">
              <a:spAutoFit/>
            </a:bodyPr>
            <a:lstStyle/>
            <a:p>
              <a:pPr algn="l" defTabSz="1200150">
                <a:spcBef>
                  <a:spcPct val="50000"/>
                </a:spcBef>
              </a:pPr>
              <a:endParaRPr lang="en-US" sz="3200"/>
            </a:p>
          </p:txBody>
        </p:sp>
      </p:grpSp>
      <p:sp>
        <p:nvSpPr>
          <p:cNvPr id="4100" name="Rectangle 45"/>
          <p:cNvSpPr>
            <a:spLocks noChangeArrowheads="1"/>
          </p:cNvSpPr>
          <p:nvPr/>
        </p:nvSpPr>
        <p:spPr bwMode="auto">
          <a:xfrm>
            <a:off x="19659600" y="14325600"/>
            <a:ext cx="8305800" cy="12284075"/>
          </a:xfrm>
          <a:prstGeom prst="rect">
            <a:avLst/>
          </a:prstGeom>
          <a:noFill/>
          <a:ln w="9525">
            <a:noFill/>
            <a:miter lim="800000"/>
            <a:headEnd/>
            <a:tailEnd/>
          </a:ln>
        </p:spPr>
        <p:txBody>
          <a:bodyPr>
            <a:spAutoFit/>
          </a:bodyPr>
          <a:lstStyle/>
          <a:p>
            <a:pPr algn="l"/>
            <a:r>
              <a:rPr lang="en-US" sz="4000" b="1" dirty="0"/>
              <a:t>If you leave an email address with me when you submit your project to be printed, I will notify you when your project has been trimmed and is ready to be checked. I have a place to store the completed projects in my office.</a:t>
            </a:r>
          </a:p>
          <a:p>
            <a:pPr algn="l"/>
            <a:r>
              <a:rPr lang="en-US" sz="4000" b="1" dirty="0"/>
              <a:t>Team member and program names (</a:t>
            </a:r>
            <a:r>
              <a:rPr lang="en-US" sz="4000" b="1" dirty="0" smtClean="0"/>
              <a:t>ANRE</a:t>
            </a:r>
            <a:r>
              <a:rPr lang="en-US" sz="4000" b="1" dirty="0"/>
              <a:t>, ASM, </a:t>
            </a:r>
            <a:r>
              <a:rPr lang="en-US" sz="4000" b="1" dirty="0" smtClean="0"/>
              <a:t>BFPE</a:t>
            </a:r>
            <a:r>
              <a:rPr lang="en-US" sz="4000" b="1" dirty="0"/>
              <a:t>) must be on the panels, either in the title box or in the “credits” box at the bottom left-hand corner of the first panel. Repeating the “credits” box on each panel is not required, but is helpful when sorting the panels. (Hint: my name is in that box – if you don’t change it, I get credit for your work…)</a:t>
            </a:r>
          </a:p>
        </p:txBody>
      </p:sp>
      <p:sp>
        <p:nvSpPr>
          <p:cNvPr id="4101" name="Rectangle 70"/>
          <p:cNvSpPr>
            <a:spLocks noChangeArrowheads="1"/>
          </p:cNvSpPr>
          <p:nvPr/>
        </p:nvSpPr>
        <p:spPr bwMode="auto">
          <a:xfrm>
            <a:off x="13544550" y="19531013"/>
            <a:ext cx="32918400" cy="0"/>
          </a:xfrm>
          <a:prstGeom prst="rect">
            <a:avLst/>
          </a:prstGeom>
          <a:noFill/>
          <a:ln w="190500">
            <a:noFill/>
            <a:miter lim="800000"/>
            <a:headEnd/>
            <a:tailEnd/>
          </a:ln>
        </p:spPr>
        <p:txBody>
          <a:bodyPr>
            <a:spAutoFit/>
          </a:bodyPr>
          <a:lstStyle/>
          <a:p>
            <a:endParaRPr lang="en-US"/>
          </a:p>
        </p:txBody>
      </p:sp>
      <p:sp>
        <p:nvSpPr>
          <p:cNvPr id="3154" name="Rectangle 82"/>
          <p:cNvSpPr>
            <a:spLocks noChangeArrowheads="1"/>
          </p:cNvSpPr>
          <p:nvPr/>
        </p:nvSpPr>
        <p:spPr bwMode="auto">
          <a:xfrm>
            <a:off x="4271963" y="2362200"/>
            <a:ext cx="13482637" cy="15163800"/>
          </a:xfrm>
          <a:prstGeom prst="rect">
            <a:avLst/>
          </a:prstGeom>
          <a:solidFill>
            <a:schemeClr val="bg1"/>
          </a:solidFill>
          <a:ln w="190500">
            <a:solidFill>
              <a:schemeClr val="tx1"/>
            </a:solidFill>
            <a:miter lim="800000"/>
            <a:headEnd/>
            <a:tailEnd/>
          </a:ln>
          <a:effectLst>
            <a:outerShdw dist="206741" dir="13350627" algn="ctr" rotWithShape="0">
              <a:srgbClr val="CC9900"/>
            </a:outerShdw>
          </a:effectLst>
        </p:spPr>
        <p:txBody>
          <a:bodyPr wrap="none" anchor="ctr"/>
          <a:lstStyle/>
          <a:p>
            <a:pPr>
              <a:defRPr/>
            </a:pPr>
            <a:endParaRPr lang="en-US"/>
          </a:p>
        </p:txBody>
      </p:sp>
      <p:sp>
        <p:nvSpPr>
          <p:cNvPr id="4103" name="Text Box 83"/>
          <p:cNvSpPr txBox="1">
            <a:spLocks noChangeAspect="1" noChangeArrowheads="1"/>
          </p:cNvSpPr>
          <p:nvPr/>
        </p:nvSpPr>
        <p:spPr bwMode="auto">
          <a:xfrm>
            <a:off x="4572000" y="2743200"/>
            <a:ext cx="12877800" cy="13047804"/>
          </a:xfrm>
          <a:prstGeom prst="rect">
            <a:avLst/>
          </a:prstGeom>
          <a:solidFill>
            <a:schemeClr val="bg1"/>
          </a:solidFill>
          <a:ln w="127000">
            <a:noFill/>
            <a:miter lim="800000"/>
            <a:headEnd/>
            <a:tailEnd/>
          </a:ln>
        </p:spPr>
        <p:txBody>
          <a:bodyPr lIns="120014" tIns="60008" rIns="120014" bIns="60008">
            <a:spAutoFit/>
          </a:bodyPr>
          <a:lstStyle/>
          <a:p>
            <a:pPr algn="l" defTabSz="1200150"/>
            <a:r>
              <a:rPr lang="en-US" sz="4000" dirty="0"/>
              <a:t>The deadline for submitting your project is a firm deadline, independent of other activities you may be participating in outside the department. There are three groups printing projects and late submissions will be queued behind the other classes and printed on an as-available basis. </a:t>
            </a:r>
            <a:r>
              <a:rPr lang="en-US" sz="4000" dirty="0" smtClean="0"/>
              <a:t>Our new printer is much more efficient; thus, the deadline extension to Monday.</a:t>
            </a:r>
            <a:endParaRPr lang="en-US" sz="4000" dirty="0"/>
          </a:p>
          <a:p>
            <a:pPr algn="l" defTabSz="1200150"/>
            <a:r>
              <a:rPr lang="en-US" sz="4000" dirty="0" smtClean="0"/>
              <a:t>Please </a:t>
            </a:r>
            <a:r>
              <a:rPr lang="en-US" sz="4000" dirty="0"/>
              <a:t>print a scaled-down version of your project to the color printer ABE208H1 or ABE201H1 </a:t>
            </a:r>
            <a:r>
              <a:rPr lang="en-US" sz="4000" dirty="0" smtClean="0"/>
              <a:t>and have it signed by your advisor prior </a:t>
            </a:r>
            <a:r>
              <a:rPr lang="en-US" sz="4000" dirty="0"/>
              <a:t>to submitting it to me for printing (to check for spacing, perspective, etc.). You can choose “Scale to fit paper” in the print dialogue box. Ask me (48162 or </a:t>
            </a:r>
            <a:r>
              <a:rPr lang="en-US" sz="4000" dirty="0">
                <a:hlinkClick r:id="rId2"/>
              </a:rPr>
              <a:t>sikler@purdue.edu</a:t>
            </a:r>
            <a:r>
              <a:rPr lang="en-US" sz="4000" dirty="0"/>
              <a:t>) if you have any questions. Please bring me a copy of the scaled version with your instructor’s signature on it as “approved.” I will be delighted to print projects once I have the signed version. </a:t>
            </a:r>
          </a:p>
          <a:p>
            <a:pPr algn="l" defTabSz="1200150"/>
            <a:r>
              <a:rPr lang="en-US" sz="4000" dirty="0"/>
              <a:t>Do </a:t>
            </a:r>
            <a:r>
              <a:rPr lang="en-US" sz="4000" b="1" dirty="0"/>
              <a:t>not</a:t>
            </a:r>
            <a:r>
              <a:rPr lang="en-US" sz="4000" dirty="0"/>
              <a:t> try to print your own job on the department poster printer. The risk is very high that your job will be deleted from the queue.</a:t>
            </a:r>
          </a:p>
        </p:txBody>
      </p:sp>
      <p:sp>
        <p:nvSpPr>
          <p:cNvPr id="4104" name="Text Box 93"/>
          <p:cNvSpPr txBox="1">
            <a:spLocks noChangeArrowheads="1"/>
          </p:cNvSpPr>
          <p:nvPr/>
        </p:nvSpPr>
        <p:spPr bwMode="auto">
          <a:xfrm rot="-1827933">
            <a:off x="3962400" y="19431000"/>
            <a:ext cx="4724400" cy="1187450"/>
          </a:xfrm>
          <a:prstGeom prst="rect">
            <a:avLst/>
          </a:prstGeom>
          <a:noFill/>
          <a:ln w="190500">
            <a:noFill/>
            <a:miter lim="800000"/>
            <a:headEnd/>
            <a:tailEnd/>
          </a:ln>
        </p:spPr>
        <p:txBody>
          <a:bodyPr>
            <a:spAutoFit/>
          </a:bodyPr>
          <a:lstStyle/>
          <a:p>
            <a:pPr>
              <a:spcBef>
                <a:spcPct val="50000"/>
              </a:spcBef>
            </a:pPr>
            <a:r>
              <a:rPr lang="en-US"/>
              <a:t>These blank spots are always a good place for clip art, photographs, diagrams, etc</a:t>
            </a:r>
          </a:p>
        </p:txBody>
      </p:sp>
      <p:sp>
        <p:nvSpPr>
          <p:cNvPr id="4105" name="Rectangle 95"/>
          <p:cNvSpPr>
            <a:spLocks noChangeArrowheads="1"/>
          </p:cNvSpPr>
          <p:nvPr/>
        </p:nvSpPr>
        <p:spPr bwMode="auto">
          <a:xfrm>
            <a:off x="4648200" y="29016325"/>
            <a:ext cx="10972800" cy="7407275"/>
          </a:xfrm>
          <a:prstGeom prst="rect">
            <a:avLst/>
          </a:prstGeom>
          <a:noFill/>
          <a:ln w="9525" algn="ctr">
            <a:noFill/>
            <a:miter lim="800000"/>
            <a:headEnd/>
            <a:tailEnd/>
          </a:ln>
        </p:spPr>
        <p:txBody>
          <a:bodyPr>
            <a:spAutoFit/>
          </a:bodyPr>
          <a:lstStyle/>
          <a:p>
            <a:pPr algn="l"/>
            <a:r>
              <a:rPr lang="en-US" sz="4000" b="1"/>
              <a:t>Helpful hints on graphics: any item that is “borrowed” off the Internet is going to be at a low (72 dpi) resolution. Increasing the size does not increase the resolution – it just makes the pixels appear bigger. Check your graphics at 100% on-screen to make sure they are clear. When possible, save in the .jpg format. Some of the poster files are enormous due to a large number of .tif or .bmp pictures – this can present problems when it is time to print.</a:t>
            </a:r>
          </a:p>
          <a:p>
            <a:pPr algn="l"/>
            <a:endParaRPr lang="en-US" sz="4000" b="1"/>
          </a:p>
        </p:txBody>
      </p:sp>
      <p:pic>
        <p:nvPicPr>
          <p:cNvPr id="4106" name="Picture 97" descr="j0288854"/>
          <p:cNvPicPr>
            <a:picLocks noChangeAspect="1" noChangeArrowheads="1" noCrop="1"/>
          </p:cNvPicPr>
          <p:nvPr/>
        </p:nvPicPr>
        <p:blipFill>
          <a:blip r:embed="rId3"/>
          <a:srcRect/>
          <a:stretch>
            <a:fillRect/>
          </a:stretch>
        </p:blipFill>
        <p:spPr bwMode="auto">
          <a:xfrm>
            <a:off x="7543800" y="20116800"/>
            <a:ext cx="10744200" cy="6562725"/>
          </a:xfrm>
          <a:prstGeom prst="rect">
            <a:avLst/>
          </a:prstGeom>
          <a:noFill/>
          <a:ln w="9525">
            <a:noFill/>
            <a:miter lim="800000"/>
            <a:headEnd/>
            <a:tailEnd/>
          </a:ln>
        </p:spPr>
      </p:pic>
      <p:grpSp>
        <p:nvGrpSpPr>
          <p:cNvPr id="4107" name="Group 99"/>
          <p:cNvGrpSpPr>
            <a:grpSpLocks/>
          </p:cNvGrpSpPr>
          <p:nvPr/>
        </p:nvGrpSpPr>
        <p:grpSpPr bwMode="auto">
          <a:xfrm>
            <a:off x="4114800" y="39846250"/>
            <a:ext cx="10134600" cy="996950"/>
            <a:chOff x="1776" y="25100"/>
            <a:chExt cx="6384" cy="628"/>
          </a:xfrm>
        </p:grpSpPr>
        <p:sp>
          <p:nvSpPr>
            <p:cNvPr id="3163" name="Text Box 91"/>
            <p:cNvSpPr txBox="1">
              <a:spLocks noChangeArrowheads="1"/>
            </p:cNvSpPr>
            <p:nvPr/>
          </p:nvSpPr>
          <p:spPr bwMode="auto">
            <a:xfrm>
              <a:off x="3696" y="25104"/>
              <a:ext cx="4464" cy="509"/>
            </a:xfrm>
            <a:prstGeom prst="rect">
              <a:avLst/>
            </a:prstGeom>
            <a:noFill/>
            <a:ln w="9525">
              <a:noFill/>
              <a:miter lim="800000"/>
              <a:headEnd/>
              <a:tailEnd/>
            </a:ln>
            <a:effectLst/>
          </p:spPr>
          <p:txBody>
            <a:bodyPr lIns="120014" tIns="60008" rIns="120014" bIns="60008">
              <a:spAutoFit/>
            </a:bodyPr>
            <a:lstStyle/>
            <a:p>
              <a:pPr algn="l" defTabSz="1200150">
                <a:spcBef>
                  <a:spcPct val="50000"/>
                </a:spcBef>
                <a:defRPr/>
              </a:pPr>
              <a:r>
                <a:rPr lang="en-US" sz="1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Title  Name(s). ABE, ASM, or FBPE</a:t>
              </a:r>
            </a:p>
            <a:p>
              <a:pPr algn="l" defTabSz="1200150">
                <a:spcBef>
                  <a:spcPct val="50000"/>
                </a:spcBef>
                <a:defRPr/>
              </a:pPr>
              <a:r>
                <a:rPr lang="en-US" sz="1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Month Day, Year</a:t>
              </a:r>
            </a:p>
          </p:txBody>
        </p:sp>
        <p:pic>
          <p:nvPicPr>
            <p:cNvPr id="4113" name="Picture 98" descr="PU_signature_jpg_print"/>
            <p:cNvPicPr>
              <a:picLocks noChangeAspect="1" noChangeArrowheads="1"/>
            </p:cNvPicPr>
            <p:nvPr/>
          </p:nvPicPr>
          <p:blipFill>
            <a:blip r:embed="rId4"/>
            <a:srcRect/>
            <a:stretch>
              <a:fillRect/>
            </a:stretch>
          </p:blipFill>
          <p:spPr bwMode="auto">
            <a:xfrm>
              <a:off x="1776" y="25100"/>
              <a:ext cx="1872" cy="628"/>
            </a:xfrm>
            <a:prstGeom prst="rect">
              <a:avLst/>
            </a:prstGeom>
            <a:noFill/>
            <a:ln w="9525">
              <a:noFill/>
              <a:miter lim="800000"/>
              <a:headEnd/>
              <a:tailEnd/>
            </a:ln>
          </p:spPr>
        </p:pic>
      </p:grpSp>
      <p:sp>
        <p:nvSpPr>
          <p:cNvPr id="4108" name="Line 107"/>
          <p:cNvSpPr>
            <a:spLocks noChangeShapeType="1"/>
          </p:cNvSpPr>
          <p:nvPr/>
        </p:nvSpPr>
        <p:spPr bwMode="auto">
          <a:xfrm>
            <a:off x="0" y="1295400"/>
            <a:ext cx="32918400" cy="0"/>
          </a:xfrm>
          <a:prstGeom prst="line">
            <a:avLst/>
          </a:prstGeom>
          <a:noFill/>
          <a:ln w="9525">
            <a:solidFill>
              <a:schemeClr val="hlink"/>
            </a:solidFill>
            <a:round/>
            <a:headEnd/>
            <a:tailEnd/>
          </a:ln>
        </p:spPr>
        <p:txBody>
          <a:bodyPr wrap="none" anchor="ctr"/>
          <a:lstStyle/>
          <a:p>
            <a:endParaRPr lang="en-US"/>
          </a:p>
        </p:txBody>
      </p:sp>
      <p:sp>
        <p:nvSpPr>
          <p:cNvPr id="4109" name="Rectangle 108"/>
          <p:cNvSpPr>
            <a:spLocks noChangeArrowheads="1"/>
          </p:cNvSpPr>
          <p:nvPr/>
        </p:nvSpPr>
        <p:spPr bwMode="auto">
          <a:xfrm>
            <a:off x="1981200" y="1295400"/>
            <a:ext cx="28346400" cy="40220900"/>
          </a:xfrm>
          <a:prstGeom prst="rect">
            <a:avLst/>
          </a:prstGeom>
          <a:noFill/>
          <a:ln w="9525">
            <a:solidFill>
              <a:schemeClr val="hlink"/>
            </a:solidFill>
            <a:miter lim="800000"/>
            <a:headEnd/>
            <a:tailEnd/>
          </a:ln>
        </p:spPr>
        <p:txBody>
          <a:bodyPr wrap="none" anchor="ctr"/>
          <a:lstStyle/>
          <a:p>
            <a:endParaRPr lang="en-US"/>
          </a:p>
        </p:txBody>
      </p:sp>
      <p:pic>
        <p:nvPicPr>
          <p:cNvPr id="4110" name="Picture 111" descr="Capstone1"/>
          <p:cNvPicPr>
            <a:picLocks noChangeAspect="1" noChangeArrowheads="1"/>
          </p:cNvPicPr>
          <p:nvPr/>
        </p:nvPicPr>
        <p:blipFill>
          <a:blip r:embed="rId5"/>
          <a:srcRect/>
          <a:stretch>
            <a:fillRect/>
          </a:stretch>
        </p:blipFill>
        <p:spPr bwMode="auto">
          <a:xfrm>
            <a:off x="19888200" y="3352800"/>
            <a:ext cx="7900988" cy="5924550"/>
          </a:xfrm>
          <a:prstGeom prst="rect">
            <a:avLst/>
          </a:prstGeom>
          <a:noFill/>
          <a:ln w="9525">
            <a:noFill/>
            <a:miter lim="800000"/>
            <a:headEnd/>
            <a:tailEnd/>
          </a:ln>
        </p:spPr>
      </p:pic>
      <p:pic>
        <p:nvPicPr>
          <p:cNvPr id="4111" name="Picture 112" descr="Capstone2"/>
          <p:cNvPicPr>
            <a:picLocks noChangeAspect="1" noChangeArrowheads="1"/>
          </p:cNvPicPr>
          <p:nvPr/>
        </p:nvPicPr>
        <p:blipFill>
          <a:blip r:embed="rId6"/>
          <a:srcRect/>
          <a:stretch>
            <a:fillRect/>
          </a:stretch>
        </p:blipFill>
        <p:spPr bwMode="auto">
          <a:xfrm>
            <a:off x="19659600" y="32613600"/>
            <a:ext cx="7900988" cy="5924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16"/>
          <p:cNvGrpSpPr>
            <a:grpSpLocks/>
          </p:cNvGrpSpPr>
          <p:nvPr/>
        </p:nvGrpSpPr>
        <p:grpSpPr bwMode="auto">
          <a:xfrm>
            <a:off x="17602200" y="3429000"/>
            <a:ext cx="11201400" cy="10363200"/>
            <a:chOff x="11232" y="8064"/>
            <a:chExt cx="8637" cy="7601"/>
          </a:xfrm>
        </p:grpSpPr>
        <p:sp>
          <p:nvSpPr>
            <p:cNvPr id="4113" name="Rectangle 17"/>
            <p:cNvSpPr>
              <a:spLocks noChangeArrowheads="1"/>
            </p:cNvSpPr>
            <p:nvPr/>
          </p:nvSpPr>
          <p:spPr bwMode="auto">
            <a:xfrm>
              <a:off x="11232" y="8064"/>
              <a:ext cx="8637" cy="7601"/>
            </a:xfrm>
            <a:prstGeom prst="rect">
              <a:avLst/>
            </a:prstGeom>
            <a:solidFill>
              <a:schemeClr val="bg1"/>
            </a:solidFill>
            <a:ln w="190500">
              <a:solidFill>
                <a:schemeClr val="tx1"/>
              </a:solidFill>
              <a:miter lim="800000"/>
              <a:headEnd/>
              <a:tailEnd/>
            </a:ln>
            <a:effectLst>
              <a:outerShdw dist="197566" dir="18900000" algn="ctr" rotWithShape="0">
                <a:srgbClr val="CC9900"/>
              </a:outerShdw>
            </a:effectLst>
          </p:spPr>
          <p:txBody>
            <a:bodyPr wrap="none" anchor="ctr"/>
            <a:lstStyle/>
            <a:p>
              <a:pPr>
                <a:defRPr/>
              </a:pPr>
              <a:endParaRPr lang="en-US"/>
            </a:p>
          </p:txBody>
        </p:sp>
        <p:sp>
          <p:nvSpPr>
            <p:cNvPr id="2069" name="Text Box 18"/>
            <p:cNvSpPr txBox="1">
              <a:spLocks noChangeArrowheads="1"/>
            </p:cNvSpPr>
            <p:nvPr/>
          </p:nvSpPr>
          <p:spPr bwMode="auto">
            <a:xfrm>
              <a:off x="13680" y="9907"/>
              <a:ext cx="4032" cy="446"/>
            </a:xfrm>
            <a:prstGeom prst="rect">
              <a:avLst/>
            </a:prstGeom>
            <a:noFill/>
            <a:ln w="9525">
              <a:noFill/>
              <a:miter lim="800000"/>
              <a:headEnd/>
              <a:tailEnd/>
            </a:ln>
          </p:spPr>
          <p:txBody>
            <a:bodyPr lIns="120014" tIns="60008" rIns="120014" bIns="60008">
              <a:spAutoFit/>
            </a:bodyPr>
            <a:lstStyle/>
            <a:p>
              <a:pPr algn="l" defTabSz="1200150">
                <a:spcBef>
                  <a:spcPct val="50000"/>
                </a:spcBef>
              </a:pPr>
              <a:endParaRPr lang="en-US" sz="3200"/>
            </a:p>
          </p:txBody>
        </p:sp>
      </p:grpSp>
      <p:sp>
        <p:nvSpPr>
          <p:cNvPr id="2053" name="Text Box 19"/>
          <p:cNvSpPr txBox="1">
            <a:spLocks noChangeArrowheads="1"/>
          </p:cNvSpPr>
          <p:nvPr/>
        </p:nvSpPr>
        <p:spPr bwMode="auto">
          <a:xfrm>
            <a:off x="20177125" y="5684838"/>
            <a:ext cx="7559675" cy="457200"/>
          </a:xfrm>
          <a:prstGeom prst="rect">
            <a:avLst/>
          </a:prstGeom>
          <a:noFill/>
          <a:ln w="9525">
            <a:noFill/>
            <a:miter lim="800000"/>
            <a:headEnd/>
            <a:tailEnd/>
          </a:ln>
        </p:spPr>
        <p:txBody>
          <a:bodyPr>
            <a:spAutoFit/>
          </a:bodyPr>
          <a:lstStyle/>
          <a:p>
            <a:pPr algn="l"/>
            <a:endParaRPr lang="en-US"/>
          </a:p>
        </p:txBody>
      </p:sp>
      <p:sp>
        <p:nvSpPr>
          <p:cNvPr id="2054" name="Text Box 20"/>
          <p:cNvSpPr txBox="1">
            <a:spLocks noChangeArrowheads="1"/>
          </p:cNvSpPr>
          <p:nvPr/>
        </p:nvSpPr>
        <p:spPr bwMode="auto">
          <a:xfrm>
            <a:off x="19491325" y="4694238"/>
            <a:ext cx="9617075" cy="457200"/>
          </a:xfrm>
          <a:prstGeom prst="rect">
            <a:avLst/>
          </a:prstGeom>
          <a:noFill/>
          <a:ln w="9525">
            <a:noFill/>
            <a:miter lim="800000"/>
            <a:headEnd/>
            <a:tailEnd/>
          </a:ln>
        </p:spPr>
        <p:txBody>
          <a:bodyPr>
            <a:spAutoFit/>
          </a:bodyPr>
          <a:lstStyle/>
          <a:p>
            <a:pPr algn="l"/>
            <a:endParaRPr lang="en-US"/>
          </a:p>
        </p:txBody>
      </p:sp>
      <p:sp>
        <p:nvSpPr>
          <p:cNvPr id="4119" name="Rectangle 23"/>
          <p:cNvSpPr>
            <a:spLocks noChangeArrowheads="1"/>
          </p:cNvSpPr>
          <p:nvPr/>
        </p:nvSpPr>
        <p:spPr bwMode="auto">
          <a:xfrm>
            <a:off x="4705350" y="13258800"/>
            <a:ext cx="11372850" cy="19583400"/>
          </a:xfrm>
          <a:prstGeom prst="rect">
            <a:avLst/>
          </a:prstGeom>
          <a:solidFill>
            <a:schemeClr val="bg1"/>
          </a:solidFill>
          <a:ln w="190500">
            <a:solidFill>
              <a:schemeClr val="tx1"/>
            </a:solidFill>
            <a:miter lim="800000"/>
            <a:headEnd/>
            <a:tailEnd/>
          </a:ln>
          <a:effectLst>
            <a:outerShdw dist="197566" dir="8100000" algn="ctr" rotWithShape="0">
              <a:srgbClr val="CC9900"/>
            </a:outerShdw>
          </a:effectLst>
        </p:spPr>
        <p:txBody>
          <a:bodyPr wrap="none" anchor="ctr"/>
          <a:lstStyle/>
          <a:p>
            <a:pPr>
              <a:defRPr/>
            </a:pPr>
            <a:endParaRPr lang="en-US"/>
          </a:p>
        </p:txBody>
      </p:sp>
      <p:graphicFrame>
        <p:nvGraphicFramePr>
          <p:cNvPr id="2050" name="Object 26"/>
          <p:cNvGraphicFramePr>
            <a:graphicFrameLocks noChangeAspect="1"/>
          </p:cNvGraphicFramePr>
          <p:nvPr/>
        </p:nvGraphicFramePr>
        <p:xfrm>
          <a:off x="22021800" y="28754388"/>
          <a:ext cx="5410200" cy="4895850"/>
        </p:xfrm>
        <a:graphic>
          <a:graphicData uri="http://schemas.openxmlformats.org/presentationml/2006/ole">
            <p:oleObj spid="_x0000_s2050" name="Clip" r:id="rId3" imgW="1221480" imgH="1105200" progId="">
              <p:embed/>
            </p:oleObj>
          </a:graphicData>
        </a:graphic>
      </p:graphicFrame>
      <p:sp>
        <p:nvSpPr>
          <p:cNvPr id="4124" name="Rectangle 28"/>
          <p:cNvSpPr>
            <a:spLocks noChangeArrowheads="1"/>
          </p:cNvSpPr>
          <p:nvPr/>
        </p:nvSpPr>
        <p:spPr bwMode="auto">
          <a:xfrm>
            <a:off x="17373600" y="26746200"/>
            <a:ext cx="11391900" cy="12066588"/>
          </a:xfrm>
          <a:prstGeom prst="rect">
            <a:avLst/>
          </a:prstGeom>
          <a:solidFill>
            <a:schemeClr val="bg1"/>
          </a:solidFill>
          <a:ln w="190500">
            <a:solidFill>
              <a:schemeClr val="tx1"/>
            </a:solidFill>
            <a:miter lim="800000"/>
            <a:headEnd/>
            <a:tailEnd/>
          </a:ln>
          <a:effectLst>
            <a:outerShdw dist="226117" dir="2289434" algn="ctr" rotWithShape="0">
              <a:srgbClr val="CC9900"/>
            </a:outerShdw>
          </a:effectLst>
        </p:spPr>
        <p:txBody>
          <a:bodyPr lIns="120014" tIns="60008" rIns="120014" bIns="60008">
            <a:spAutoFit/>
          </a:bodyPr>
          <a:lstStyle/>
          <a:p>
            <a:pPr>
              <a:defRPr/>
            </a:pPr>
            <a:endParaRPr lang="en-US"/>
          </a:p>
        </p:txBody>
      </p:sp>
      <p:pic>
        <p:nvPicPr>
          <p:cNvPr id="2057" name="Picture 37" descr="j0199283"/>
          <p:cNvPicPr>
            <a:picLocks noChangeAspect="1" noChangeArrowheads="1"/>
          </p:cNvPicPr>
          <p:nvPr/>
        </p:nvPicPr>
        <p:blipFill>
          <a:blip r:embed="rId4"/>
          <a:srcRect/>
          <a:stretch>
            <a:fillRect/>
          </a:stretch>
        </p:blipFill>
        <p:spPr bwMode="auto">
          <a:xfrm>
            <a:off x="5105400" y="3887788"/>
            <a:ext cx="9220200" cy="8281987"/>
          </a:xfrm>
          <a:prstGeom prst="rect">
            <a:avLst/>
          </a:prstGeom>
          <a:noFill/>
          <a:ln w="9525">
            <a:noFill/>
            <a:miter lim="800000"/>
            <a:headEnd/>
            <a:tailEnd/>
          </a:ln>
        </p:spPr>
      </p:pic>
      <p:pic>
        <p:nvPicPr>
          <p:cNvPr id="2058" name="Picture 39" descr="j0281195"/>
          <p:cNvPicPr>
            <a:picLocks noChangeAspect="1" noChangeArrowheads="1"/>
          </p:cNvPicPr>
          <p:nvPr/>
        </p:nvPicPr>
        <p:blipFill>
          <a:blip r:embed="rId5"/>
          <a:srcRect/>
          <a:stretch>
            <a:fillRect/>
          </a:stretch>
        </p:blipFill>
        <p:spPr bwMode="auto">
          <a:xfrm>
            <a:off x="18592800" y="31872238"/>
            <a:ext cx="8991600" cy="5638800"/>
          </a:xfrm>
          <a:prstGeom prst="rect">
            <a:avLst/>
          </a:prstGeom>
          <a:noFill/>
          <a:ln w="9525">
            <a:noFill/>
            <a:miter lim="800000"/>
            <a:headEnd/>
            <a:tailEnd/>
          </a:ln>
        </p:spPr>
      </p:pic>
      <p:sp>
        <p:nvSpPr>
          <p:cNvPr id="2059" name="Text Box 40"/>
          <p:cNvSpPr txBox="1">
            <a:spLocks noChangeArrowheads="1"/>
          </p:cNvSpPr>
          <p:nvPr/>
        </p:nvSpPr>
        <p:spPr bwMode="auto">
          <a:xfrm>
            <a:off x="19126200" y="27584400"/>
            <a:ext cx="8001000" cy="1552575"/>
          </a:xfrm>
          <a:prstGeom prst="rect">
            <a:avLst/>
          </a:prstGeom>
          <a:noFill/>
          <a:ln w="190500">
            <a:noFill/>
            <a:miter lim="800000"/>
            <a:headEnd/>
            <a:tailEnd/>
          </a:ln>
        </p:spPr>
        <p:txBody>
          <a:bodyPr>
            <a:spAutoFit/>
          </a:bodyPr>
          <a:lstStyle/>
          <a:p>
            <a:pPr>
              <a:spcBef>
                <a:spcPct val="50000"/>
              </a:spcBef>
            </a:pPr>
            <a:r>
              <a:rPr lang="en-US"/>
              <a:t>And now you can go rest, because not only have you finished your project, you finished it </a:t>
            </a:r>
            <a:r>
              <a:rPr lang="en-US" i="1"/>
              <a:t>early</a:t>
            </a:r>
            <a:r>
              <a:rPr lang="en-US"/>
              <a:t> and have already turned it in to  Carol to be printed. Your eyelids are getting veeeeery heavy…</a:t>
            </a:r>
          </a:p>
        </p:txBody>
      </p:sp>
      <p:grpSp>
        <p:nvGrpSpPr>
          <p:cNvPr id="2060" name="Group 42"/>
          <p:cNvGrpSpPr>
            <a:grpSpLocks/>
          </p:cNvGrpSpPr>
          <p:nvPr/>
        </p:nvGrpSpPr>
        <p:grpSpPr bwMode="auto">
          <a:xfrm>
            <a:off x="4114800" y="39846250"/>
            <a:ext cx="14097000" cy="996950"/>
            <a:chOff x="1776" y="25100"/>
            <a:chExt cx="8880" cy="628"/>
          </a:xfrm>
        </p:grpSpPr>
        <p:sp>
          <p:nvSpPr>
            <p:cNvPr id="4131" name="Text Box 35"/>
            <p:cNvSpPr txBox="1">
              <a:spLocks noChangeArrowheads="1"/>
            </p:cNvSpPr>
            <p:nvPr/>
          </p:nvSpPr>
          <p:spPr bwMode="auto">
            <a:xfrm>
              <a:off x="3600" y="25152"/>
              <a:ext cx="7056" cy="509"/>
            </a:xfrm>
            <a:prstGeom prst="rect">
              <a:avLst/>
            </a:prstGeom>
            <a:noFill/>
            <a:ln w="9525">
              <a:noFill/>
              <a:miter lim="800000"/>
              <a:headEnd/>
              <a:tailEnd/>
            </a:ln>
            <a:effectLst/>
          </p:spPr>
          <p:txBody>
            <a:bodyPr lIns="120014" tIns="60008" rIns="120014" bIns="60008">
              <a:spAutoFit/>
            </a:bodyPr>
            <a:lstStyle/>
            <a:p>
              <a:pPr algn="l" defTabSz="1200150">
                <a:spcBef>
                  <a:spcPct val="50000"/>
                </a:spcBef>
                <a:defRPr/>
              </a:pPr>
              <a:r>
                <a:rPr lang="en-US" sz="1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Title.  Name(s). Program (ABE, ASM, FBPE)</a:t>
              </a:r>
            </a:p>
            <a:p>
              <a:pPr algn="l" defTabSz="1200150">
                <a:spcBef>
                  <a:spcPct val="50000"/>
                </a:spcBef>
                <a:defRPr/>
              </a:pPr>
              <a:r>
                <a:rPr lang="en-US" sz="1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Month Day, Year</a:t>
              </a:r>
            </a:p>
          </p:txBody>
        </p:sp>
        <p:pic>
          <p:nvPicPr>
            <p:cNvPr id="2067" name="Picture 41" descr="PU_signature_jpg_print"/>
            <p:cNvPicPr>
              <a:picLocks noChangeAspect="1" noChangeArrowheads="1"/>
            </p:cNvPicPr>
            <p:nvPr/>
          </p:nvPicPr>
          <p:blipFill>
            <a:blip r:embed="rId6"/>
            <a:srcRect/>
            <a:stretch>
              <a:fillRect/>
            </a:stretch>
          </p:blipFill>
          <p:spPr bwMode="auto">
            <a:xfrm>
              <a:off x="1776" y="25100"/>
              <a:ext cx="1872" cy="628"/>
            </a:xfrm>
            <a:prstGeom prst="rect">
              <a:avLst/>
            </a:prstGeom>
            <a:noFill/>
            <a:ln w="9525">
              <a:noFill/>
              <a:miter lim="800000"/>
              <a:headEnd/>
              <a:tailEnd/>
            </a:ln>
          </p:spPr>
        </p:pic>
      </p:grpSp>
      <p:sp>
        <p:nvSpPr>
          <p:cNvPr id="2061" name="Line 47"/>
          <p:cNvSpPr>
            <a:spLocks noChangeShapeType="1"/>
          </p:cNvSpPr>
          <p:nvPr/>
        </p:nvSpPr>
        <p:spPr bwMode="auto">
          <a:xfrm>
            <a:off x="0" y="1295400"/>
            <a:ext cx="32918400" cy="0"/>
          </a:xfrm>
          <a:prstGeom prst="line">
            <a:avLst/>
          </a:prstGeom>
          <a:noFill/>
          <a:ln w="9525">
            <a:solidFill>
              <a:schemeClr val="hlink"/>
            </a:solidFill>
            <a:round/>
            <a:headEnd/>
            <a:tailEnd/>
          </a:ln>
        </p:spPr>
        <p:txBody>
          <a:bodyPr wrap="none" anchor="ctr"/>
          <a:lstStyle/>
          <a:p>
            <a:endParaRPr lang="en-US"/>
          </a:p>
        </p:txBody>
      </p:sp>
      <p:sp>
        <p:nvSpPr>
          <p:cNvPr id="2062" name="Rectangle 48"/>
          <p:cNvSpPr>
            <a:spLocks noChangeArrowheads="1"/>
          </p:cNvSpPr>
          <p:nvPr/>
        </p:nvSpPr>
        <p:spPr bwMode="auto">
          <a:xfrm>
            <a:off x="2057400" y="1295400"/>
            <a:ext cx="28346400" cy="40220900"/>
          </a:xfrm>
          <a:prstGeom prst="rect">
            <a:avLst/>
          </a:prstGeom>
          <a:noFill/>
          <a:ln w="9525">
            <a:solidFill>
              <a:schemeClr val="hlink"/>
            </a:solidFill>
            <a:miter lim="800000"/>
            <a:headEnd/>
            <a:tailEnd/>
          </a:ln>
        </p:spPr>
        <p:txBody>
          <a:bodyPr wrap="none" anchor="ctr"/>
          <a:lstStyle/>
          <a:p>
            <a:endParaRPr lang="en-US"/>
          </a:p>
        </p:txBody>
      </p:sp>
      <p:sp>
        <p:nvSpPr>
          <p:cNvPr id="2063" name="Rectangle 49"/>
          <p:cNvSpPr>
            <a:spLocks noChangeArrowheads="1"/>
          </p:cNvSpPr>
          <p:nvPr/>
        </p:nvSpPr>
        <p:spPr bwMode="auto">
          <a:xfrm>
            <a:off x="18288000" y="3733800"/>
            <a:ext cx="9753600" cy="9845675"/>
          </a:xfrm>
          <a:prstGeom prst="rect">
            <a:avLst/>
          </a:prstGeom>
          <a:noFill/>
          <a:ln w="190500">
            <a:noFill/>
            <a:miter lim="800000"/>
            <a:headEnd/>
            <a:tailEnd/>
          </a:ln>
        </p:spPr>
        <p:txBody>
          <a:bodyPr anchor="ctr">
            <a:spAutoFit/>
          </a:bodyPr>
          <a:lstStyle/>
          <a:p>
            <a:pPr algn="l">
              <a:tabLst>
                <a:tab pos="365125" algn="l"/>
              </a:tabLst>
            </a:pPr>
            <a:r>
              <a:rPr lang="en-US" sz="4000" b="1" i="1" dirty="0"/>
              <a:t>Presentation and award instructions:</a:t>
            </a:r>
          </a:p>
          <a:p>
            <a:pPr algn="l">
              <a:tabLst>
                <a:tab pos="365125" algn="l"/>
              </a:tabLst>
            </a:pPr>
            <a:endParaRPr lang="en-US" sz="4000" dirty="0"/>
          </a:p>
          <a:p>
            <a:pPr algn="l">
              <a:tabLst>
                <a:tab pos="365125" algn="l"/>
              </a:tabLst>
            </a:pPr>
            <a:r>
              <a:rPr lang="en-US" sz="4000" dirty="0"/>
              <a:t>The projects will be displayed in room 106 on April </a:t>
            </a:r>
            <a:r>
              <a:rPr lang="en-US" sz="4000" dirty="0" smtClean="0"/>
              <a:t>23 </a:t>
            </a:r>
            <a:r>
              <a:rPr lang="en-US" sz="4000" dirty="0"/>
              <a:t>for judging. Set-up will begin that morning. Corkboards and thumbtacks will be provided for your use. Notify Scott Brand (41218, brand@purdue.edu) if you will need extra table space or a power supply for your display. Please, no pushpins.</a:t>
            </a:r>
          </a:p>
          <a:p>
            <a:pPr algn="l">
              <a:tabLst>
                <a:tab pos="365125" algn="l"/>
              </a:tabLst>
            </a:pPr>
            <a:r>
              <a:rPr lang="en-US" sz="4000" dirty="0"/>
              <a:t>Projects should be fully set up by noon. Judging begins at 1:30 p.m. At least one team member must remain with the project to answer questions. There are separate judges for each of the disciplines.</a:t>
            </a:r>
          </a:p>
        </p:txBody>
      </p:sp>
      <p:sp>
        <p:nvSpPr>
          <p:cNvPr id="2064" name="Text Box 51"/>
          <p:cNvSpPr txBox="1">
            <a:spLocks noChangeArrowheads="1"/>
          </p:cNvSpPr>
          <p:nvPr/>
        </p:nvSpPr>
        <p:spPr bwMode="auto">
          <a:xfrm>
            <a:off x="5105400" y="13487400"/>
            <a:ext cx="10287000" cy="15173385"/>
          </a:xfrm>
          <a:prstGeom prst="rect">
            <a:avLst/>
          </a:prstGeom>
          <a:noFill/>
          <a:ln w="190500">
            <a:noFill/>
            <a:miter lim="800000"/>
            <a:headEnd/>
            <a:tailEnd/>
          </a:ln>
        </p:spPr>
        <p:txBody>
          <a:bodyPr>
            <a:spAutoFit/>
          </a:bodyPr>
          <a:lstStyle/>
          <a:p>
            <a:pPr algn="l"/>
            <a:r>
              <a:rPr lang="en-US" sz="4000" dirty="0"/>
              <a:t>Prizewinners will be determined by the judges and their decisions are final. A sample of the judging form is attached. Prizes will be awarded to the top two projects in each discipline (BFPE, ABE, ASM) at the ABE Spring Celebration Banquet. </a:t>
            </a:r>
            <a:r>
              <a:rPr lang="en-US" sz="4000" dirty="0" smtClean="0"/>
              <a:t>Winners </a:t>
            </a:r>
            <a:r>
              <a:rPr lang="en-US" sz="4000" dirty="0"/>
              <a:t>should see the </a:t>
            </a:r>
            <a:r>
              <a:rPr lang="en-US" sz="4000" b="1" dirty="0"/>
              <a:t>ABE Business Office</a:t>
            </a:r>
            <a:r>
              <a:rPr lang="en-US" sz="4000" dirty="0"/>
              <a:t> account clerk, Kathy Moore, after the event to arrange to receive your check. </a:t>
            </a:r>
          </a:p>
          <a:p>
            <a:pPr algn="l"/>
            <a:endParaRPr lang="en-US" sz="4000" dirty="0"/>
          </a:p>
          <a:p>
            <a:pPr algn="l"/>
            <a:r>
              <a:rPr lang="en-US" sz="4000" dirty="0"/>
              <a:t>Winning projects will be transported to the University Inn by the department. All participants who can attend the </a:t>
            </a:r>
            <a:r>
              <a:rPr lang="en-US" sz="4000" dirty="0" smtClean="0"/>
              <a:t>celebration that </a:t>
            </a:r>
            <a:r>
              <a:rPr lang="en-US" sz="4000" dirty="0"/>
              <a:t>evening </a:t>
            </a:r>
            <a:r>
              <a:rPr lang="en-US" sz="4000" dirty="0" smtClean="0"/>
              <a:t>(poster viewing </a:t>
            </a:r>
            <a:r>
              <a:rPr lang="en-US" sz="4000" dirty="0"/>
              <a:t>at </a:t>
            </a:r>
            <a:r>
              <a:rPr lang="en-US" sz="4000" dirty="0" smtClean="0"/>
              <a:t>5:30 </a:t>
            </a:r>
            <a:r>
              <a:rPr lang="en-US" sz="4000" dirty="0"/>
              <a:t>p.m., dinner at </a:t>
            </a:r>
            <a:r>
              <a:rPr lang="en-US" sz="4000" dirty="0" smtClean="0"/>
              <a:t>6:00 </a:t>
            </a:r>
            <a:r>
              <a:rPr lang="en-US" sz="4000" dirty="0"/>
              <a:t>p.m.) are urged to do so. </a:t>
            </a:r>
            <a:r>
              <a:rPr lang="en-US" sz="4000" dirty="0" smtClean="0"/>
              <a:t> ABE student cost is $5.00 and you can sign up with Micky Creech or Yvonne Hardebeck in ABE 201.</a:t>
            </a:r>
            <a:endParaRPr lang="en-US" sz="4000" dirty="0"/>
          </a:p>
          <a:p>
            <a:pPr algn="l"/>
            <a:r>
              <a:rPr lang="en-US" sz="4000" dirty="0"/>
              <a:t>If you have any questions about set-up, awards, or the banquet, please contact Micky Creech at 41213 (mcreech@purdue.edu).</a:t>
            </a:r>
          </a:p>
          <a:p>
            <a:pPr algn="l">
              <a:spcBef>
                <a:spcPct val="50000"/>
              </a:spcBef>
            </a:pPr>
            <a:endParaRPr lang="en-US" sz="4000" dirty="0"/>
          </a:p>
        </p:txBody>
      </p:sp>
      <p:sp>
        <p:nvSpPr>
          <p:cNvPr id="2065" name="Line 47"/>
          <p:cNvSpPr>
            <a:spLocks noChangeShapeType="1"/>
          </p:cNvSpPr>
          <p:nvPr/>
        </p:nvSpPr>
        <p:spPr bwMode="auto">
          <a:xfrm>
            <a:off x="152400" y="41529000"/>
            <a:ext cx="32918400" cy="0"/>
          </a:xfrm>
          <a:prstGeom prst="line">
            <a:avLst/>
          </a:prstGeom>
          <a:noFill/>
          <a:ln w="9525">
            <a:solidFill>
              <a:schemeClr val="hlink"/>
            </a:solidFill>
            <a:round/>
            <a:headEnd/>
            <a:tailEnd/>
          </a:ln>
        </p:spPr>
        <p:txBody>
          <a:bodyPr wrap="none" anchor="ctr"/>
          <a:lstStyle/>
          <a:p>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gt;&lt;/object&gt;&lt;/database&gt;"/>
</p:tagLst>
</file>

<file path=ppt/theme/theme1.xml><?xml version="1.0" encoding="utf-8"?>
<a:theme xmlns:a="http://schemas.openxmlformats.org/drawingml/2006/main" name="ASM495">
  <a:themeElements>
    <a:clrScheme name="ASM49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M49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1905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ASM49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M49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M49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M49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M49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M49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M49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Office\Templates\Presentations\ASM495.pot</Template>
  <TotalTime>525</TotalTime>
  <Words>1263</Words>
  <Application>Microsoft PowerPoint</Application>
  <PresentationFormat>Custom</PresentationFormat>
  <Paragraphs>35</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ASM495</vt:lpstr>
      <vt:lpstr>Clip</vt:lpstr>
      <vt:lpstr>Slide 1</vt:lpstr>
      <vt:lpstr>Slide 2</vt:lpstr>
      <vt:lpstr>Slide 3</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Carol Sikler</dc:creator>
  <cp:lastModifiedBy>mcreech</cp:lastModifiedBy>
  <cp:revision>39</cp:revision>
  <dcterms:created xsi:type="dcterms:W3CDTF">1999-04-08T13:28:20Z</dcterms:created>
  <dcterms:modified xsi:type="dcterms:W3CDTF">2009-04-14T11:55:03Z</dcterms:modified>
</cp:coreProperties>
</file>